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3" r:id="rId8"/>
    <p:sldId id="265" r:id="rId9"/>
    <p:sldId id="266" r:id="rId10"/>
    <p:sldId id="299" r:id="rId11"/>
    <p:sldId id="328" r:id="rId12"/>
    <p:sldId id="268" r:id="rId13"/>
    <p:sldId id="269" r:id="rId14"/>
    <p:sldId id="270" r:id="rId15"/>
    <p:sldId id="273" r:id="rId16"/>
    <p:sldId id="274" r:id="rId17"/>
    <p:sldId id="275" r:id="rId18"/>
    <p:sldId id="290" r:id="rId19"/>
    <p:sldId id="291" r:id="rId20"/>
    <p:sldId id="292" r:id="rId21"/>
    <p:sldId id="276" r:id="rId22"/>
    <p:sldId id="277" r:id="rId23"/>
    <p:sldId id="278" r:id="rId24"/>
    <p:sldId id="325" r:id="rId25"/>
    <p:sldId id="296" r:id="rId26"/>
    <p:sldId id="279" r:id="rId27"/>
    <p:sldId id="280" r:id="rId28"/>
    <p:sldId id="281" r:id="rId29"/>
    <p:sldId id="282" r:id="rId30"/>
    <p:sldId id="283" r:id="rId31"/>
    <p:sldId id="287" r:id="rId32"/>
    <p:sldId id="293" r:id="rId33"/>
    <p:sldId id="294" r:id="rId34"/>
    <p:sldId id="298" r:id="rId35"/>
    <p:sldId id="326" r:id="rId36"/>
    <p:sldId id="295" r:id="rId37"/>
    <p:sldId id="365" r:id="rId38"/>
    <p:sldId id="366" r:id="rId39"/>
    <p:sldId id="357" r:id="rId40"/>
    <p:sldId id="363" r:id="rId41"/>
    <p:sldId id="361" r:id="rId42"/>
    <p:sldId id="364" r:id="rId43"/>
    <p:sldId id="362" r:id="rId44"/>
    <p:sldId id="360" r:id="rId45"/>
    <p:sldId id="285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207"/>
    <a:srgbClr val="2C1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88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93219" y="650378"/>
            <a:ext cx="6405562" cy="173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00580" y="2382591"/>
            <a:ext cx="995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3600" dirty="0">
                <a:solidFill>
                  <a:srgbClr val="FFFFFF"/>
                </a:solidFill>
                <a:latin typeface="Times New Roman" panose="02020603050405020304" pitchFamily="18" charset="0"/>
              </a:rPr>
              <a:t>2D SUDOKU ASSOCIATED BIJECTIONS FOR IMAGE </a:t>
            </a:r>
            <a:r>
              <a:rPr lang="de-DE" altLang="en-US" sz="36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SCRAMBLING</a:t>
            </a:r>
            <a:endParaRPr lang="de-DE" altLang="en-US" sz="3600" dirty="0">
              <a:latin typeface="Times New Roman" panose="02020603050405020304" pitchFamily="18" charset="0"/>
            </a:endParaRPr>
          </a:p>
          <a:p>
            <a:pPr algn="r"/>
            <a:endParaRPr lang="de-DE" altLang="en-US" sz="1200" dirty="0">
              <a:latin typeface="Times New Roman" panose="02020603050405020304" pitchFamily="18" charset="0"/>
            </a:endParaRPr>
          </a:p>
          <a:p>
            <a:pPr algn="ctr"/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493949" y="4237149"/>
            <a:ext cx="42532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 MEMBERS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AASHIKA PREMKUMAR      119004002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MONISHAA P                            119004100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VENNILA K                               119004221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VISHALI S                                 119004228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43296" y="4237149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V. PADMAPRIYA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0924" y="5945308"/>
            <a:ext cx="3559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BECCEC608/MINI PROJECT - 1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526790" y="2647950"/>
            <a:ext cx="694690" cy="438150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463790" y="2648585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9654540" y="3629660"/>
            <a:ext cx="51816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7463790" y="4791710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526790" y="4791710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02940" y="661035"/>
            <a:ext cx="5786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PICTORIAL REPRESENTATION</a:t>
            </a:r>
            <a:endParaRPr lang="en-I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rcRect l="30991" t="15911" r="31338" b="17619"/>
          <a:stretch>
            <a:fillRect/>
          </a:stretch>
        </p:blipFill>
        <p:spPr>
          <a:xfrm>
            <a:off x="916305" y="1384300"/>
            <a:ext cx="2025015" cy="2009140"/>
          </a:xfrm>
          <a:prstGeom prst="rect">
            <a:avLst/>
          </a:prstGeom>
        </p:spPr>
      </p:pic>
      <p:pic>
        <p:nvPicPr>
          <p:cNvPr id="21" name="Content Placeholder 2"/>
          <p:cNvPicPr>
            <a:picLocks noChangeAspect="1"/>
          </p:cNvPicPr>
          <p:nvPr/>
        </p:nvPicPr>
        <p:blipFill>
          <a:blip r:embed="rId2"/>
          <a:srcRect l="22427" t="21817" r="18647" b="10520"/>
          <a:stretch>
            <a:fillRect/>
          </a:stretch>
        </p:blipFill>
        <p:spPr>
          <a:xfrm>
            <a:off x="4894580" y="1384300"/>
            <a:ext cx="1960880" cy="1856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rcRect l="30991" t="15911" r="31338" b="17619"/>
          <a:stretch>
            <a:fillRect/>
          </a:stretch>
        </p:blipFill>
        <p:spPr>
          <a:xfrm>
            <a:off x="916305" y="4203065"/>
            <a:ext cx="1988185" cy="19723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rcRect l="41577" t="73088" r="51481" b="14870"/>
          <a:stretch>
            <a:fillRect/>
          </a:stretch>
        </p:blipFill>
        <p:spPr>
          <a:xfrm>
            <a:off x="4868545" y="4305300"/>
            <a:ext cx="1987550" cy="19056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rcRect l="43663" t="56822" r="40103" b="15023"/>
          <a:stretch>
            <a:fillRect/>
          </a:stretch>
        </p:blipFill>
        <p:spPr>
          <a:xfrm>
            <a:off x="8989060" y="4386580"/>
            <a:ext cx="1849120" cy="1788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l="46800" t="32077" r="31830" b="33727"/>
          <a:stretch>
            <a:fillRect/>
          </a:stretch>
        </p:blipFill>
        <p:spPr>
          <a:xfrm>
            <a:off x="8805545" y="1314450"/>
            <a:ext cx="2215515" cy="199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7066" y="1382286"/>
            <a:ext cx="877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SUDOKU PAIR SELECTION</a:t>
            </a:r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5427" y="2951946"/>
            <a:ext cx="867236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Pairs can be of any size and numbers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pairs can improve the security of the method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>
            <a:spLocks noChangeAspect="1"/>
          </p:cNvSpPr>
          <p:nvPr/>
        </p:nvSpPr>
        <p:spPr>
          <a:xfrm>
            <a:off x="1113321" y="2568108"/>
            <a:ext cx="1924452" cy="1405288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DIGIT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exagon 17"/>
          <p:cNvSpPr>
            <a:spLocks noChangeAspect="1"/>
          </p:cNvSpPr>
          <p:nvPr/>
        </p:nvSpPr>
        <p:spPr>
          <a:xfrm>
            <a:off x="9198046" y="2750720"/>
            <a:ext cx="1712094" cy="1222407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BLOCK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exagon 18"/>
          <p:cNvSpPr>
            <a:spLocks noChangeAspect="1"/>
          </p:cNvSpPr>
          <p:nvPr/>
        </p:nvSpPr>
        <p:spPr>
          <a:xfrm>
            <a:off x="7136765" y="757555"/>
            <a:ext cx="1711960" cy="1297940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DIGIT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exagon 19"/>
          <p:cNvSpPr>
            <a:spLocks noChangeAspect="1"/>
          </p:cNvSpPr>
          <p:nvPr/>
        </p:nvSpPr>
        <p:spPr>
          <a:xfrm>
            <a:off x="7018020" y="4938395"/>
            <a:ext cx="1830705" cy="1221740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COLUMN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exagon 20"/>
          <p:cNvSpPr>
            <a:spLocks noChangeAspect="1"/>
          </p:cNvSpPr>
          <p:nvPr/>
        </p:nvSpPr>
        <p:spPr>
          <a:xfrm>
            <a:off x="2807702" y="651043"/>
            <a:ext cx="1924452" cy="1207970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DIGIT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Hexagon 21"/>
          <p:cNvSpPr>
            <a:spLocks noChangeAspect="1"/>
          </p:cNvSpPr>
          <p:nvPr/>
        </p:nvSpPr>
        <p:spPr>
          <a:xfrm>
            <a:off x="2902147" y="4937927"/>
            <a:ext cx="1830807" cy="1222408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ROW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Terminator 3"/>
          <p:cNvSpPr/>
          <p:nvPr/>
        </p:nvSpPr>
        <p:spPr>
          <a:xfrm>
            <a:off x="4732655" y="2891790"/>
            <a:ext cx="2757170" cy="1073150"/>
          </a:xfrm>
          <a:prstGeom prst="flowChartTerminator">
            <a:avLst/>
          </a:prstGeom>
          <a:solidFill>
            <a:schemeClr val="accent6">
              <a:lumMod val="5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PARAMETRIC REPRESENTATION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 rot="5400000">
            <a:off x="3820795" y="3057525"/>
            <a:ext cx="485775" cy="743585"/>
          </a:xfrm>
          <a:prstGeom prst="down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Arrow 5"/>
          <p:cNvSpPr/>
          <p:nvPr/>
        </p:nvSpPr>
        <p:spPr>
          <a:xfrm rot="2940000">
            <a:off x="4653915" y="2082165"/>
            <a:ext cx="72390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/>
          <p:cNvSpPr/>
          <p:nvPr/>
        </p:nvSpPr>
        <p:spPr>
          <a:xfrm rot="7440000">
            <a:off x="6370955" y="2051685"/>
            <a:ext cx="72390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7751445" y="3186430"/>
            <a:ext cx="72390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 rot="2640000">
            <a:off x="4625340" y="4130040"/>
            <a:ext cx="485775" cy="743585"/>
          </a:xfrm>
          <a:prstGeom prst="down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 rot="19380000">
            <a:off x="6475730" y="4137025"/>
            <a:ext cx="485775" cy="743585"/>
          </a:xfrm>
          <a:prstGeom prst="down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/>
          <p:cNvSpPr/>
          <p:nvPr/>
        </p:nvSpPr>
        <p:spPr>
          <a:xfrm>
            <a:off x="4712970" y="3002280"/>
            <a:ext cx="2726690" cy="815975"/>
          </a:xfrm>
          <a:prstGeom prst="flowChartTerminator">
            <a:avLst/>
          </a:prstGeom>
          <a:solidFill>
            <a:schemeClr val="accent6">
              <a:lumMod val="5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REPRESENTATION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exagon 2"/>
          <p:cNvSpPr/>
          <p:nvPr/>
        </p:nvSpPr>
        <p:spPr>
          <a:xfrm>
            <a:off x="1436370" y="2730500"/>
            <a:ext cx="1769745" cy="1351915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COLUMN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9161780" y="2730500"/>
            <a:ext cx="1769745" cy="1351915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GRID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Arrow 4"/>
          <p:cNvSpPr/>
          <p:nvPr/>
        </p:nvSpPr>
        <p:spPr>
          <a:xfrm rot="10800000">
            <a:off x="7851140" y="3186430"/>
            <a:ext cx="61722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747770" y="3186430"/>
            <a:ext cx="61722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/>
          <p:cNvSpPr/>
          <p:nvPr/>
        </p:nvSpPr>
        <p:spPr>
          <a:xfrm>
            <a:off x="4712970" y="3002280"/>
            <a:ext cx="2726690" cy="815975"/>
          </a:xfrm>
          <a:prstGeom prst="flowChartTerminator">
            <a:avLst/>
          </a:prstGeom>
          <a:solidFill>
            <a:schemeClr val="accent6">
              <a:lumMod val="5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METHODOLOGY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361440" y="2729865"/>
            <a:ext cx="1844675" cy="1352550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MAPPING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9161780" y="2729865"/>
            <a:ext cx="1859915" cy="1352550"/>
          </a:xfrm>
          <a:prstGeom prst="hexagon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MAPPING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eft Arrow 10"/>
          <p:cNvSpPr/>
          <p:nvPr/>
        </p:nvSpPr>
        <p:spPr>
          <a:xfrm rot="10800000">
            <a:off x="7851140" y="3186430"/>
            <a:ext cx="61722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3747770" y="3186430"/>
            <a:ext cx="617220" cy="485775"/>
          </a:xfrm>
          <a:prstGeom prst="lef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225165" y="977900"/>
            <a:ext cx="57416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>
                <a:solidFill>
                  <a:schemeClr val="bg1"/>
                </a:solidFill>
                <a:latin typeface="Times New Roman" panose="02020603050405020304" pitchFamily="18" charset="0"/>
              </a:rPr>
              <a:t>PAIR PREPARATION</a:t>
            </a:r>
            <a:endParaRPr lang="en-IN" altLang="en-US" sz="4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91565" y="2426970"/>
            <a:ext cx="100088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1-to-1 relationship between each pair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Done by adding prefix to each of the digit entries in order to make them all unique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This way there is exactly one of each entry in first puzzle for each entry in the second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evel 13"/>
          <p:cNvSpPr/>
          <p:nvPr/>
        </p:nvSpPr>
        <p:spPr>
          <a:xfrm>
            <a:off x="942340" y="2392045"/>
            <a:ext cx="10368280" cy="1312545"/>
          </a:xfrm>
          <a:prstGeom prst="bevel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NEW_VALUE = OLD_VALUE + PARAMETER * POW(10,DIGITS)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01520" y="1024255"/>
            <a:ext cx="78466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3200" b="1">
                <a:solidFill>
                  <a:schemeClr val="bg1"/>
                </a:solidFill>
                <a:uFillTx/>
                <a:latin typeface="Times New Roman" panose="02020603050405020304" pitchFamily="18" charset="0"/>
              </a:rPr>
              <a:t>ALGORITHM FOR PAIR PREPARATION</a:t>
            </a:r>
            <a:endParaRPr lang="en-IN" altLang="en-US" sz="3200" b="1">
              <a:solidFill>
                <a:schemeClr val="bg1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49705" y="4203065"/>
            <a:ext cx="8398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where,  PARAMETER can be either row, column or digit</a:t>
            </a:r>
            <a:r>
              <a:rPr lang="en-IN" altLang="en-US"/>
              <a:t> 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91640" y="781685"/>
            <a:ext cx="8808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BLOCK SCRAMBLING</a:t>
            </a:r>
            <a:endParaRPr lang="en-IN" altLang="en-US" sz="4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90320" y="2155190"/>
            <a:ext cx="96100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Sudoku pairs to scramble blocks of the same size in the original image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Sudoku puzzle is used to mark the pixel position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Then place that pixel in the equivalent entry 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91640" y="781685"/>
            <a:ext cx="8808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4000" b="1">
                <a:solidFill>
                  <a:schemeClr val="bg1"/>
                </a:solidFill>
                <a:latin typeface="Times New Roman" panose="02020603050405020304" pitchFamily="18" charset="0"/>
              </a:rPr>
              <a:t>BLOCK SCRAMBLING ALGORITHM</a:t>
            </a:r>
            <a:endParaRPr lang="en-IN" altLang="en-US" sz="4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75460" y="2348230"/>
            <a:ext cx="767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49020" y="1997710"/>
            <a:ext cx="10440670" cy="627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Split the original image into red, green and blue channels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Convert the image into blocks using </a:t>
            </a:r>
            <a:r>
              <a:rPr lang="en-I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mat2cell( )</a:t>
            </a: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 &amp; name it as CA_1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Extract a value from Parametric Array &amp; </a:t>
            </a: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Note its row &amp; column as (R1,C1)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Find that value in Fixed Array &amp; </a:t>
            </a: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Note its row &amp; column as (R2,C2)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Now place BLOCK (R1,C1) of CA_1 to (R2,C2) of CA_2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Repeat the above process for 'N' times, N - no. of blocks</a:t>
            </a: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IN" altLang="en-US">
                <a:solidFill>
                  <a:schemeClr val="bg1"/>
                </a:solidFill>
              </a:rPr>
              <a:t> 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775460" y="2348230"/>
            <a:ext cx="767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1007745" y="2116455"/>
          <a:ext cx="4111625" cy="357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545"/>
                <a:gridCol w="1422400"/>
                <a:gridCol w="1376680"/>
              </a:tblGrid>
              <a:tr h="1192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sz="4400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sz="4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sz="4400" b="1">
                        <a:solidFill>
                          <a:srgbClr val="0070C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192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sz="4400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sz="4400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sz="4400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192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sz="44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sz="4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4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sz="4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1007745" y="697865"/>
            <a:ext cx="4441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BLOCK REPRESENTATION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/>
          <p:nvPr/>
        </p:nvGraphicFramePr>
        <p:xfrm>
          <a:off x="6203950" y="2116455"/>
          <a:ext cx="4251960" cy="357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"/>
                <a:gridCol w="472440"/>
                <a:gridCol w="472440"/>
                <a:gridCol w="472440"/>
                <a:gridCol w="472440"/>
                <a:gridCol w="472440"/>
                <a:gridCol w="472440"/>
                <a:gridCol w="472440"/>
                <a:gridCol w="472440"/>
              </a:tblGrid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2C1D86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1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4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7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2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5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8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3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6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/>
                        <a:t>9</a:t>
                      </a:r>
                      <a:endParaRPr lang="en-IN" altLang="en-US" b="1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ext Box 15"/>
          <p:cNvSpPr txBox="1"/>
          <p:nvPr/>
        </p:nvSpPr>
        <p:spPr>
          <a:xfrm>
            <a:off x="6113145" y="697865"/>
            <a:ext cx="4472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GRID REPRESENTATION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6092" y="2194559"/>
            <a:ext cx="922840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Sudoku - 2D number puzzle 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571500" indent="-5715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Alternate method of matrix representation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571500" indent="-5715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Sudoku associated image scrambler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571500" indent="-5715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2D associated </a:t>
            </a:r>
            <a:r>
              <a:rPr lang="en-IN" altLang="en-US" sz="36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bijection</a:t>
            </a: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 for image scrambling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571500" indent="-5715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No bandwidth expansion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59325" y="984739"/>
            <a:ext cx="5105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4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NTRODUCTION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/>
        </p:nvGraphicFramePr>
        <p:xfrm>
          <a:off x="1209040" y="1880870"/>
          <a:ext cx="432054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</a:tblGrid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4898390" y="735965"/>
            <a:ext cx="2213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EXAMPLE</a:t>
            </a:r>
            <a:endParaRPr lang="en-I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84020" y="1257935"/>
            <a:ext cx="337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ORIGINAL SUDOKO PUZZLE</a:t>
            </a:r>
            <a:endParaRPr lang="en-IN" altLang="en-US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080125" y="1257935"/>
            <a:ext cx="563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PARAMETRIC REPRESENTATION - BLOCK DIGIT</a:t>
            </a:r>
            <a:endParaRPr lang="en-IN" alt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6336665" y="1880870"/>
          <a:ext cx="432054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</a:tblGrid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88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82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89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85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83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84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86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87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97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96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95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94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92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93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91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98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/>
          <p:nvPr/>
        </p:nvGraphicFramePr>
        <p:xfrm>
          <a:off x="6390640" y="1880870"/>
          <a:ext cx="432054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</a:tblGrid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91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92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93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94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95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96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97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98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  <a:endParaRPr lang="en-I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6313805" y="1257935"/>
            <a:ext cx="4951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FIXED  REPRESENTATION - ROW COLUMN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74370" y="1257935"/>
            <a:ext cx="56305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PARAMETRIC REPRESENTATION - BLOCK DIGIT</a:t>
            </a:r>
            <a:endParaRPr lang="en-US"/>
          </a:p>
        </p:txBody>
      </p:sp>
      <p:graphicFrame>
        <p:nvGraphicFramePr>
          <p:cNvPr id="2" name="Table 1"/>
          <p:cNvGraphicFramePr/>
          <p:nvPr/>
        </p:nvGraphicFramePr>
        <p:xfrm>
          <a:off x="1078865" y="1880870"/>
          <a:ext cx="432054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  <a:gridCol w="480060"/>
              </a:tblGrid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b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2C1D86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b="1">
                        <a:solidFill>
                          <a:srgbClr val="2C1D86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88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82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89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85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83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84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b="1">
                        <a:solidFill>
                          <a:srgbClr val="92D05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b="1">
                        <a:solidFill>
                          <a:srgbClr val="FFC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86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87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b="1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97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96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95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94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92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93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91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</a:rPr>
                        <a:t>98</a:t>
                      </a:r>
                      <a:endParaRPr lang="en-IN" alt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/>
          <p:nvPr/>
        </p:nvGraphicFramePr>
        <p:xfrm>
          <a:off x="6427470" y="3438525"/>
          <a:ext cx="3006090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</a:tblGrid>
              <a:tr h="279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2127885" y="3438525"/>
          <a:ext cx="3063240" cy="2646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</a:tblGrid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2127885" y="558800"/>
          <a:ext cx="3063240" cy="2646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  <a:gridCol w="340360"/>
              </a:tblGrid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427470" y="558800"/>
          <a:ext cx="3006090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  <a:gridCol w="334010"/>
              </a:tblGrid>
              <a:tr h="279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17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45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53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36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80  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79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62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81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70</a:t>
                      </a:r>
                      <a:endParaRPr lang="en-IN" altLang="en-US" sz="1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28320" y="1430655"/>
            <a:ext cx="1496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ORIGINAL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IMAGE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94055" y="4210685"/>
            <a:ext cx="11639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BLOCK 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DIGIT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73920" y="1430655"/>
            <a:ext cx="18700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SCRAMBLED 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IMAGE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773920" y="4210685"/>
            <a:ext cx="13404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ROW 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COLUMN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698115" y="4157980"/>
            <a:ext cx="4441825" cy="104965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72890" y="3674745"/>
            <a:ext cx="2432050" cy="83058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0645" y="5427345"/>
            <a:ext cx="2658745" cy="54356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635250" y="751840"/>
            <a:ext cx="69208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BLOCK SCRAMBLING ALGORITHM</a:t>
            </a:r>
            <a:endParaRPr lang="en-US" sz="3600"/>
          </a:p>
        </p:txBody>
      </p:sp>
      <p:sp>
        <p:nvSpPr>
          <p:cNvPr id="7" name="Text Box 6"/>
          <p:cNvSpPr txBox="1"/>
          <p:nvPr/>
        </p:nvSpPr>
        <p:spPr>
          <a:xfrm>
            <a:off x="1253490" y="2383155"/>
            <a:ext cx="970597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800">
                <a:latin typeface="Times New Roman" panose="02020603050405020304" pitchFamily="18" charset="0"/>
              </a:rPr>
              <a:t>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This operations has to be done for all 3 colors.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After scrambling, now we have to join all 3 channels (Red, Green &amp; Blue)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For performing this operation, use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cat( )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Display the image using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imshow( )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I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-17145"/>
            <a:ext cx="12633960" cy="7103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50215" y="2664460"/>
            <a:ext cx="25679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ORIGINAL IMAGE</a:t>
            </a:r>
            <a:endParaRPr lang="en-I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940" y="-36830"/>
            <a:ext cx="12227560" cy="68884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0815" y="2946400"/>
            <a:ext cx="1390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>
                <a:latin typeface="Times New Roman" panose="02020603050405020304" pitchFamily="18" charset="0"/>
                <a:sym typeface="+mn-ea"/>
              </a:rPr>
              <a:t>FORWARD</a:t>
            </a:r>
            <a:endParaRPr lang="en-IN" altLang="en-US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IN" altLang="en-US" b="1">
                <a:latin typeface="Times New Roman" panose="02020603050405020304" pitchFamily="18" charset="0"/>
                <a:sym typeface="+mn-ea"/>
              </a:rPr>
              <a:t>MAPPING</a:t>
            </a:r>
            <a:endParaRPr lang="en-IN" altLang="en-US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720" y="-95250"/>
            <a:ext cx="12498070" cy="70275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9370" y="3075940"/>
            <a:ext cx="1475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>
                <a:latin typeface="Times New Roman" panose="02020603050405020304" pitchFamily="18" charset="0"/>
              </a:rPr>
              <a:t>REVERSE </a:t>
            </a:r>
            <a:endParaRPr lang="en-IN" altLang="en-US" sz="2000" b="1">
              <a:latin typeface="Times New Roman" panose="02020603050405020304" pitchFamily="18" charset="0"/>
            </a:endParaRPr>
          </a:p>
          <a:p>
            <a:r>
              <a:rPr lang="en-IN" altLang="en-US" sz="2000" b="1">
                <a:latin typeface="Times New Roman" panose="02020603050405020304" pitchFamily="18" charset="0"/>
              </a:rPr>
              <a:t>MAPPING</a:t>
            </a:r>
            <a:endParaRPr lang="en-IN" altLang="en-US" sz="2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925" y="-9525"/>
            <a:ext cx="12466320" cy="69488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5255" y="3075305"/>
            <a:ext cx="1517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FORWARD</a:t>
            </a:r>
            <a:endParaRPr lang="en-IN" altLang="en-US" sz="20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IN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MAPPING</a:t>
            </a:r>
            <a:endParaRPr lang="en-IN" altLang="en-US" sz="20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15" y="-23495"/>
            <a:ext cx="12644755" cy="71100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835" y="3070860"/>
            <a:ext cx="1737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b="1">
                <a:latin typeface="Times New Roman" panose="02020603050405020304" pitchFamily="18" charset="0"/>
                <a:sym typeface="+mn-ea"/>
              </a:rPr>
              <a:t>REVERSE </a:t>
            </a:r>
            <a:endParaRPr lang="en-IN" altLang="en-US" b="1">
              <a:latin typeface="Times New Roman" panose="02020603050405020304" pitchFamily="18" charset="0"/>
            </a:endParaRPr>
          </a:p>
          <a:p>
            <a:pPr algn="ctr"/>
            <a:r>
              <a:rPr lang="en-IN" altLang="en-US" b="1">
                <a:latin typeface="Times New Roman" panose="02020603050405020304" pitchFamily="18" charset="0"/>
                <a:sym typeface="+mn-ea"/>
              </a:rPr>
              <a:t>MAPPING</a:t>
            </a:r>
            <a:endParaRPr lang="en-IN" altLang="en-US" b="1">
              <a:latin typeface="Times New Roman" panose="02020603050405020304" pitchFamily="18" charset="0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2570" y="-134620"/>
            <a:ext cx="12843510" cy="72212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-121285" y="3256280"/>
            <a:ext cx="139636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2000" b="1">
                <a:latin typeface="Times New Roman" panose="02020603050405020304" pitchFamily="18" charset="0"/>
              </a:rPr>
              <a:t>TOTAL</a:t>
            </a:r>
            <a:endParaRPr lang="en-IN" altLang="en-US" sz="2000" b="1">
              <a:latin typeface="Times New Roman" panose="02020603050405020304" pitchFamily="18" charset="0"/>
            </a:endParaRPr>
          </a:p>
          <a:p>
            <a:pPr algn="ctr"/>
            <a:r>
              <a:rPr lang="en-IN" altLang="en-US" sz="2000" b="1">
                <a:latin typeface="Times New Roman" panose="02020603050405020304" pitchFamily="18" charset="0"/>
              </a:rPr>
              <a:t>24 </a:t>
            </a:r>
            <a:endParaRPr lang="en-IN" altLang="en-US" sz="2000" b="1">
              <a:latin typeface="Times New Roman" panose="02020603050405020304" pitchFamily="18" charset="0"/>
            </a:endParaRPr>
          </a:p>
          <a:p>
            <a:pPr algn="ctr"/>
            <a:r>
              <a:rPr lang="en-IN" altLang="en-US" sz="2000" b="1">
                <a:latin typeface="Times New Roman" panose="02020603050405020304" pitchFamily="18" charset="0"/>
              </a:rPr>
              <a:t>MAPPING</a:t>
            </a:r>
            <a:endParaRPr lang="en-IN" altLang="en-US" sz="2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2574388"/>
            <a:ext cx="9405139" cy="269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Digital Communication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amount of digital data transmission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Secured storage and transmission 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from unauthorized usage 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5563" y="1491175"/>
            <a:ext cx="42289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OTIVATION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802890" y="1075055"/>
            <a:ext cx="6586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BITWISE SCRAMBLING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44295" y="2344420"/>
            <a:ext cx="88823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Pixel values of the image are represented by its corresponding binary values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Every single bit of all pixel will form a bit plane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57170" y="878205"/>
            <a:ext cx="6586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BITWISE ALGORITHM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69950" y="1755775"/>
            <a:ext cx="1036066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Flatten the scrambled image into a 1D array by connecting each row together - use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horzcat( )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Array length will be P, where P - no of pixels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Create a column having its binary value - use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de2bi( )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This gives a 2D array of size 8 X P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Reshape it accordingly - use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reshape( )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Char char=""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02945" y="833120"/>
            <a:ext cx="10786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BIT SCRAMBLING MATRIX GENERATION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1586" t="18521" r="8713" b="17085"/>
          <a:stretch>
            <a:fillRect/>
          </a:stretch>
        </p:blipFill>
        <p:spPr>
          <a:xfrm>
            <a:off x="2159000" y="1583055"/>
            <a:ext cx="7546975" cy="453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02945" y="833120"/>
            <a:ext cx="10786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BITWISE ALGORITHM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06780" y="1801495"/>
            <a:ext cx="101206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Perform the same puzzle pair scrambling to this 2D array 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Reshape it into 8 X P - use</a:t>
            </a:r>
            <a:r>
              <a:rPr lang="en-IN" altLang="en-US" sz="3200">
                <a:solidFill>
                  <a:srgbClr val="FFFF00"/>
                </a:solidFill>
                <a:latin typeface="Times New Roman" panose="02020603050405020304" pitchFamily="18" charset="0"/>
              </a:rPr>
              <a:t> reshape( ) </a:t>
            </a: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Extract each column and convert this binary values to decimal - use</a:t>
            </a:r>
            <a:r>
              <a:rPr lang="en-IN" altLang="en-US" sz="3200">
                <a:solidFill>
                  <a:srgbClr val="FFFF00"/>
                </a:solidFill>
                <a:latin typeface="Times New Roman" panose="02020603050405020304" pitchFamily="18" charset="0"/>
              </a:rPr>
              <a:t> num2str( )</a:t>
            </a: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 &amp; </a:t>
            </a:r>
            <a:r>
              <a:rPr lang="en-IN" altLang="en-US" sz="3200">
                <a:solidFill>
                  <a:srgbClr val="FFFF00"/>
                </a:solidFill>
                <a:latin typeface="Times New Roman" panose="02020603050405020304" pitchFamily="18" charset="0"/>
              </a:rPr>
              <a:t>bin2dec( ) </a:t>
            </a: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This decimal corresponds to new pixel values</a:t>
            </a: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02945" y="833120"/>
            <a:ext cx="10786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BITWISE ALGORITHM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10030" y="1891665"/>
            <a:ext cx="877760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This must be done for all 3 colors (Red, Green and Blue)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Later join all 3 colors using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cat( )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Display the image using </a:t>
            </a:r>
            <a:r>
              <a:rPr lang="en-I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imshow( )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function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EF53A5"/>
              </a:buClr>
              <a:buFont typeface="Wingdings" panose="05000000000000000000" charset="0"/>
              <a:buChar char="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This method won't show any information about the image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EF53A5"/>
              </a:buClr>
              <a:buFont typeface="Wingdings" panose="05000000000000000000" charset="0"/>
              <a:buNone/>
            </a:pPr>
            <a:endParaRPr lang="en-I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-10795"/>
            <a:ext cx="12623165" cy="70973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0820" y="3215640"/>
            <a:ext cx="1494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>
                <a:latin typeface="Times New Roman" panose="02020603050405020304" pitchFamily="18" charset="0"/>
              </a:rPr>
              <a:t>BITWISE OUTPUT</a:t>
            </a:r>
            <a:endParaRPr lang="en-IN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36625" y="887730"/>
            <a:ext cx="10273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DESCRAMBLING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58595" y="1532890"/>
            <a:ext cx="9230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To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descramble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the image to its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original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form, one must simply exchange roles of prepared Sudoku puzzles and r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everse the scrambling steps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This will successfully restore the image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0966" t="18133" r="32107" b="17520"/>
          <a:stretch>
            <a:fillRect/>
          </a:stretch>
        </p:blipFill>
        <p:spPr>
          <a:xfrm>
            <a:off x="3970020" y="3070225"/>
            <a:ext cx="3084195" cy="3021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36625" y="887730"/>
            <a:ext cx="10273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CORRELATION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1284605" y="3637915"/>
          <a:ext cx="9211310" cy="230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6045"/>
                <a:gridCol w="1678305"/>
                <a:gridCol w="1904365"/>
                <a:gridCol w="1712595"/>
              </a:tblGrid>
              <a:tr h="1151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COLOR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RED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GREEN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BLUE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1151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ROW DIGIT - ROW COLUMN FORWARD MAPPING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0.0495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0.0246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0.0283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645921" y="1877060"/>
            <a:ext cx="9413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400" dirty="0" smtClean="0">
                <a:solidFill>
                  <a:schemeClr val="bg1"/>
                </a:solidFill>
              </a:rPr>
              <a:t>Represents the mutual relationship between the original and scrambled image.</a:t>
            </a:r>
            <a:endParaRPr lang="en-I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371725" y="918210"/>
            <a:ext cx="6647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WHAT IS A HISTOGRAM  ???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5390" y="2068195"/>
            <a:ext cx="971486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image histogram acts as a graphical representation of the tonal distribution in a digital  image.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plots the number of pixels for each intensity value.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plots helps us judge the intensity variation at one glance.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72410" y="676275"/>
            <a:ext cx="6647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HISTOGRAM  OUTPUT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7776" t="11885" r="8025" b="10713"/>
          <a:stretch>
            <a:fillRect/>
          </a:stretch>
        </p:blipFill>
        <p:spPr>
          <a:xfrm>
            <a:off x="1978025" y="1955800"/>
            <a:ext cx="2549525" cy="1873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401" t="13743" r="8371" b="10296"/>
          <a:stretch>
            <a:fillRect/>
          </a:stretch>
        </p:blipFill>
        <p:spPr>
          <a:xfrm>
            <a:off x="5306060" y="1955800"/>
            <a:ext cx="2698115" cy="187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9753" t="13942" r="8142" b="10088"/>
          <a:stretch>
            <a:fillRect/>
          </a:stretch>
        </p:blipFill>
        <p:spPr>
          <a:xfrm>
            <a:off x="8610600" y="1956435"/>
            <a:ext cx="2661920" cy="1872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l="9753" t="12918" r="7561" b="9263"/>
          <a:stretch>
            <a:fillRect/>
          </a:stretch>
        </p:blipFill>
        <p:spPr>
          <a:xfrm>
            <a:off x="1978025" y="4221480"/>
            <a:ext cx="2549525" cy="1915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l="9401" t="13743" r="8371" b="9471"/>
          <a:stretch>
            <a:fillRect/>
          </a:stretch>
        </p:blipFill>
        <p:spPr>
          <a:xfrm>
            <a:off x="5306060" y="4221480"/>
            <a:ext cx="2698115" cy="1916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rcRect l="8820" t="13534" r="8142" b="9879"/>
          <a:stretch>
            <a:fillRect/>
          </a:stretch>
        </p:blipFill>
        <p:spPr>
          <a:xfrm>
            <a:off x="8610600" y="4220845"/>
            <a:ext cx="2661920" cy="191643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81965" y="2412365"/>
            <a:ext cx="1496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ORIGINAL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IMAGE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81965" y="4672330"/>
            <a:ext cx="1434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SCRAMB-LED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altLang="en-US" sz="2000" b="1">
                <a:solidFill>
                  <a:schemeClr val="bg1"/>
                </a:solidFill>
                <a:latin typeface="Times New Roman" panose="02020603050405020304" pitchFamily="18" charset="0"/>
              </a:rPr>
              <a:t>IMAGE</a:t>
            </a:r>
            <a:endParaRPr lang="en-IN" altLang="en-US" sz="20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779395" y="1431290"/>
            <a:ext cx="826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RED</a:t>
            </a:r>
            <a:endParaRPr lang="en-I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906770" y="1431290"/>
            <a:ext cx="1611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GREEN</a:t>
            </a:r>
            <a:endParaRPr lang="en-I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419590" y="1431290"/>
            <a:ext cx="146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BLUE</a:t>
            </a:r>
            <a:endParaRPr lang="en-I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5078" y="2627838"/>
            <a:ext cx="9590895" cy="212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To implement Sudoku associated two dimensional 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image scrambler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endParaRPr lang="en-I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9397" y="1505243"/>
            <a:ext cx="37401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08530" y="264477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2376" y="1075781"/>
            <a:ext cx="100874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 IS   IMAGE  ENTROPY?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10" y="2045970"/>
            <a:ext cx="10830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Image entropy is a quantity which is used to describe the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amount of information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    which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must be coded for by a compression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algorithm.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Low entropy images have very little contrast.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High entropy images have great value of contrast from one pixel to another.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For an  efficient scrambling technique, there must be significant difference between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   the original and scrambled image.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08530" y="264477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63320" y="947420"/>
            <a:ext cx="98037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ENTROPY COMPARISION FOR BITWISE - FORWARD MAPPING METHODOLOGY</a:t>
            </a:r>
            <a:endParaRPr lang="en-I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1163320" y="2216150"/>
          <a:ext cx="913003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9720"/>
                <a:gridCol w="3750310"/>
              </a:tblGrid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MAPPING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 ROW COLUMN</a:t>
                      </a:r>
                      <a:endParaRPr lang="en-I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ROW DIGIT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7.3873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DIGIT ROW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7.6278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COLUMN DIGIT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7.6254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DIGIT COLUMN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7.6285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BLOCK DIGIT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7.6294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DIGIT BLOCK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7.6280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08530" y="2644775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9543" y="1001486"/>
            <a:ext cx="9652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VARIOUS  IMAGE SCRAMBLING TECHNIQUES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0171" y="2119086"/>
            <a:ext cx="96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7258" y="2252170"/>
          <a:ext cx="9463494" cy="3439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/>
                <a:gridCol w="2365828"/>
                <a:gridCol w="2365828"/>
                <a:gridCol w="2365828"/>
              </a:tblGrid>
              <a:tr h="904301"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4F207"/>
                          </a:solidFill>
                          <a:latin typeface="Times New Roman" panose="02020603050405020304" pitchFamily="18" charset="0"/>
                        </a:rPr>
                        <a:t>PARAMETER</a:t>
                      </a:r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4F207"/>
                          </a:solidFill>
                          <a:latin typeface="Times New Roman" panose="02020603050405020304" pitchFamily="18" charset="0"/>
                        </a:rPr>
                        <a:t>RUBIKS CUBE</a:t>
                      </a:r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4F207"/>
                          </a:solidFill>
                          <a:latin typeface="Times New Roman" panose="02020603050405020304" pitchFamily="18" charset="0"/>
                        </a:rPr>
                        <a:t>ARNOLD’S CAT</a:t>
                      </a:r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4F207"/>
                          </a:solidFill>
                          <a:latin typeface="Times New Roman" panose="02020603050405020304" pitchFamily="18" charset="0"/>
                        </a:rPr>
                        <a:t>SUDOKU</a:t>
                      </a:r>
                      <a:r>
                        <a:rPr lang="en-US" b="1" baseline="0" dirty="0" smtClean="0">
                          <a:solidFill>
                            <a:srgbClr val="F4F207"/>
                          </a:solidFill>
                          <a:latin typeface="Times New Roman" panose="02020603050405020304" pitchFamily="18" charset="0"/>
                        </a:rPr>
                        <a:t> PUZZLE</a:t>
                      </a:r>
                      <a:endParaRPr lang="en-US" b="1" baseline="0" dirty="0" smtClean="0">
                        <a:solidFill>
                          <a:srgbClr val="F4F207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BASIC UNIT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PIXEL/BLOCK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PIXEL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BLOCK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SCRAMBLING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 TIMES</a:t>
                      </a:r>
                      <a:endParaRPr lang="en-US" b="1" baseline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ANY NO OF TIMES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FIXED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ANY NO OF TIMES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274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AREA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ANY TYPE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SQUARE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SQUARE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274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REASSEMBLY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BY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 REVERSING</a:t>
                      </a:r>
                      <a:endParaRPr lang="en-US" b="1" baseline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BY RE-SCRAMBLING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BY REVERSING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463893" y="1081859"/>
            <a:ext cx="9264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IMAGE SCRAMBLING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405" y="2044065"/>
            <a:ext cx="105371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Scrambled images are used to improve image security.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This technique is most widely used for military information as this avoids decoding of sensitive information.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It is also used to encrypt medical images to protect patients’ privacy.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Image scrambling is necessary for secure end to end data transmission.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617470" y="1090295"/>
            <a:ext cx="6957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REFERENCE PAPERS</a:t>
            </a:r>
            <a:endParaRPr lang="en-IN" altLang="en-US" sz="4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0510" y="2540635"/>
            <a:ext cx="515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26795" y="2253615"/>
            <a:ext cx="96380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Comprehensive Survey on Image Scrambling Techniques  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- </a:t>
            </a:r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Prarthana Madan Modak1, Dr. Vijaykumar Pawar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2D Sudoku associated bijections for image scrambling 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- </a:t>
            </a:r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Yue Wua, Yicong Zhoub, Sos Agaianc, Joseph P. Noonana 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F48CC3"/>
              </a:buCl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Image Scrambling Methods for Image Hiding:  A Survey  Reema Rhine #1, Nikhila T Bhuvan*2 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0">
              <a:buClr>
                <a:srgbClr val="F48CC3"/>
              </a:buClr>
              <a:buFont typeface="Wingdings" panose="05000000000000000000" charset="0"/>
              <a:buNone/>
            </a:pP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08530" y="2644775"/>
            <a:ext cx="77749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9600" b="1">
                <a:solidFill>
                  <a:schemeClr val="bg1"/>
                </a:solidFill>
                <a:latin typeface="Times New Roman" panose="02020603050405020304" pitchFamily="18" charset="0"/>
              </a:rPr>
              <a:t>THANK YOU</a:t>
            </a:r>
            <a:r>
              <a:rPr lang="en-IN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en-IN" altLang="en-US" sz="4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050" y="1388110"/>
            <a:ext cx="863727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Type: RBG image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shades (R-G-B)  -  8 bit each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bit  colour image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 range : 0-255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size : 360 x 360</a:t>
            </a: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</a:pPr>
            <a:endParaRPr lang="en-I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dirty="0"/>
          </a:p>
          <a:p>
            <a:endParaRPr lang="en-IN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1894" y="5328847"/>
            <a:ext cx="5127625" cy="57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89984" y="969160"/>
            <a:ext cx="6082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SELECTION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8807" y="2222695"/>
            <a:ext cx="103037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altLang="en-US" dirty="0"/>
          </a:p>
          <a:p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WorkMat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CheckRow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), </a:t>
            </a:r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CheckColumn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), </a:t>
            </a:r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CheckBlock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- To avoid repetition of values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assign digit values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PlotMatrix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Handles font style, size, colour, alignment and display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3028" y="1114699"/>
            <a:ext cx="6881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SUDOKU GENERATOR</a:t>
            </a:r>
            <a:endParaRPr lang="en-I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537" y="1420837"/>
            <a:ext cx="6384925" cy="48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11611" y="675249"/>
            <a:ext cx="6768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SUDUKO GENERATOR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39997" y="1167171"/>
            <a:ext cx="631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SUDOKO METHOD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5710" y="2133600"/>
            <a:ext cx="972121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uses pairs of sudoku puzzles to map original and scrambled images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1 – 1 relationship between the digits of the puzzles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scrambles the image by taking a pixel in the original image, locating the digit entry in one  sudoku puzzle and moving it to the corresponding digit in the other puzzle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0735" y="2405380"/>
            <a:ext cx="2219325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IMAGE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00735" y="4063365"/>
            <a:ext cx="2567305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DESCRAMBLING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28210" y="4063365"/>
            <a:ext cx="2293620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BITWISE SCRAMBLING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471535" y="4144010"/>
            <a:ext cx="2432050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SCRAMBLING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471535" y="2405380"/>
            <a:ext cx="2431415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PREPARATION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28210" y="2405380"/>
            <a:ext cx="2293620" cy="922655"/>
          </a:xfrm>
          <a:prstGeom prst="ellipse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SELECTION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526790" y="2647950"/>
            <a:ext cx="694690" cy="438150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463790" y="2648585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9428480" y="3585210"/>
            <a:ext cx="51816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7463790" y="4386580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00780" y="4305935"/>
            <a:ext cx="694690" cy="437515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effectLst>
            <a:glow rad="139700">
              <a:schemeClr val="accent6">
                <a:lumMod val="60000"/>
                <a:lumOff val="40000"/>
                <a:alpha val="82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02940" y="1083945"/>
            <a:ext cx="5786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FLOW GRAPH</a:t>
            </a:r>
            <a:endParaRPr lang="en-IN" altLang="en-US" sz="36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accent1">
            <a:lumMod val="60000"/>
            <a:lumOff val="40000"/>
            <a:alpha val="85000"/>
          </a:schemeClr>
        </a:solidFill>
        <a:effectLst>
          <a:glow rad="139700">
            <a:schemeClr val="accent6">
              <a:lumMod val="60000"/>
              <a:lumOff val="40000"/>
              <a:alpha val="82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0"/>
        </a:effectLst>
        <a:scene3d>
          <a:camera prst="orthographicFront"/>
          <a:lightRig rig="chilly" dir="t"/>
        </a:scene3d>
        <a:sp3d prstMaterial="dkEdge">
          <a:bevelT/>
          <a:bevelB/>
        </a:sp3d>
      </a:spPr>
      <a:bodyPr rtlCol="0" anchor="ctr"/>
      <a:lstStyle>
        <a:defPPr algn="ctr">
          <a:def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7706</Words>
  <Application>WPS Presentation</Application>
  <PresentationFormat>Custom</PresentationFormat>
  <Paragraphs>1912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Arial</vt:lpstr>
      <vt:lpstr>SimSun</vt:lpstr>
      <vt:lpstr>Wingdings</vt:lpstr>
      <vt:lpstr>Times New Roman</vt:lpstr>
      <vt:lpstr>Wingdings 3</vt:lpstr>
      <vt:lpstr>Arial</vt:lpstr>
      <vt:lpstr>Century Gothic</vt:lpstr>
      <vt:lpstr>Microsoft YaHei</vt:lpstr>
      <vt:lpstr/>
      <vt:lpstr>Arial Unicode MS</vt:lpstr>
      <vt:lpstr>Calibri</vt:lpstr>
      <vt:lpstr>Wingdings</vt:lpstr>
      <vt:lpstr>Segoe Print</vt:lpstr>
      <vt:lpstr>Ion Boardroom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vishali srinivasan</dc:creator>
  <cp:lastModifiedBy>vishali</cp:lastModifiedBy>
  <cp:revision>67</cp:revision>
  <dcterms:created xsi:type="dcterms:W3CDTF">2018-03-22T12:17:00Z</dcterms:created>
  <dcterms:modified xsi:type="dcterms:W3CDTF">2018-04-10T12:50:22Z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